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Lato" panose="020F0502020204030203" pitchFamily="34" charset="77"/>
      <p:regular r:id="rId12"/>
      <p:bold r:id="rId13"/>
      <p:italic r:id="rId14"/>
      <p:boldItalic r:id="rId15"/>
    </p:embeddedFont>
    <p:embeddedFont>
      <p:font typeface="Montserrat" pitchFamily="2" charset="77"/>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37"/>
    <p:restoredTop sz="94698"/>
  </p:normalViewPr>
  <p:slideViewPr>
    <p:cSldViewPr snapToGrid="0">
      <p:cViewPr varScale="1">
        <p:scale>
          <a:sx n="179" d="100"/>
          <a:sy n="179" d="100"/>
        </p:scale>
        <p:origin x="584"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7d812b707e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7d812b707e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7d812b707e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7d812b707e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7d812b707e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7d812b707e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7d812b707e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7d812b707e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7e717b16f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7e717b16f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d812b707e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d812b707e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d812b707e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7d812b707e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3c7b1e07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3c7b1e07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Heimdall Spring Presentation</a:t>
            </a:r>
            <a:endParaRPr dirty="0"/>
          </a:p>
        </p:txBody>
      </p:sp>
      <p:pic>
        <p:nvPicPr>
          <p:cNvPr id="2" name="Slide 1" descr="Slide 1">
            <a:extLst>
              <a:ext uri="{FF2B5EF4-FFF2-40B4-BE49-F238E27FC236}">
                <a16:creationId xmlns:a16="http://schemas.microsoft.com/office/drawing/2014/main" id="{9265DE8F-9678-6045-8A50-C3AB519C229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44000" y="1222375"/>
            <a:ext cx="812800" cy="812800"/>
          </a:xfrm>
          <a:prstGeom prst="rect">
            <a:avLst/>
          </a:prstGeom>
        </p:spPr>
      </p:pic>
      <p:sp>
        <p:nvSpPr>
          <p:cNvPr id="135" name="Google Shape;135;p13"/>
          <p:cNvSpPr txBox="1"/>
          <p:nvPr/>
        </p:nvSpPr>
        <p:spPr>
          <a:xfrm>
            <a:off x="4943850" y="2987375"/>
            <a:ext cx="3610800" cy="142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Montserrat"/>
                <a:ea typeface="Montserrat"/>
                <a:cs typeface="Montserrat"/>
                <a:sym typeface="Montserrat"/>
              </a:rPr>
              <a:t>Kyle Cullion</a:t>
            </a:r>
            <a:endParaRPr>
              <a:solidFill>
                <a:srgbClr val="FFFFFF"/>
              </a:solidFill>
              <a:latin typeface="Montserrat"/>
              <a:ea typeface="Montserrat"/>
              <a:cs typeface="Montserrat"/>
              <a:sym typeface="Montserrat"/>
            </a:endParaRPr>
          </a:p>
          <a:p>
            <a:pPr marL="0" lvl="0" indent="0" algn="l" rtl="0">
              <a:spcBef>
                <a:spcPts val="0"/>
              </a:spcBef>
              <a:spcAft>
                <a:spcPts val="0"/>
              </a:spcAft>
              <a:buNone/>
            </a:pPr>
            <a:r>
              <a:rPr lang="en">
                <a:solidFill>
                  <a:srgbClr val="FFFFFF"/>
                </a:solidFill>
                <a:latin typeface="Montserrat"/>
                <a:ea typeface="Montserrat"/>
                <a:cs typeface="Montserrat"/>
                <a:sym typeface="Montserrat"/>
              </a:rPr>
              <a:t>Michael Keenan</a:t>
            </a:r>
            <a:endParaRPr>
              <a:solidFill>
                <a:srgbClr val="FFFFFF"/>
              </a:solidFill>
              <a:latin typeface="Montserrat"/>
              <a:ea typeface="Montserrat"/>
              <a:cs typeface="Montserrat"/>
              <a:sym typeface="Montserrat"/>
            </a:endParaRPr>
          </a:p>
          <a:p>
            <a:pPr marL="0" lvl="0" indent="0" algn="l" rtl="0">
              <a:spcBef>
                <a:spcPts val="0"/>
              </a:spcBef>
              <a:spcAft>
                <a:spcPts val="0"/>
              </a:spcAft>
              <a:buNone/>
            </a:pPr>
            <a:r>
              <a:rPr lang="en">
                <a:solidFill>
                  <a:srgbClr val="FFFFFF"/>
                </a:solidFill>
                <a:latin typeface="Montserrat"/>
                <a:ea typeface="Montserrat"/>
                <a:cs typeface="Montserrat"/>
                <a:sym typeface="Montserrat"/>
              </a:rPr>
              <a:t>Vivek Kunapareddy</a:t>
            </a:r>
            <a:endParaRPr>
              <a:solidFill>
                <a:srgbClr val="FFFFFF"/>
              </a:solidFill>
              <a:latin typeface="Montserrat"/>
              <a:ea typeface="Montserrat"/>
              <a:cs typeface="Montserrat"/>
              <a:sym typeface="Montserrat"/>
            </a:endParaRPr>
          </a:p>
          <a:p>
            <a:pPr marL="0" lvl="0" indent="0" algn="l" rtl="0">
              <a:spcBef>
                <a:spcPts val="0"/>
              </a:spcBef>
              <a:spcAft>
                <a:spcPts val="0"/>
              </a:spcAft>
              <a:buNone/>
            </a:pPr>
            <a:r>
              <a:rPr lang="en">
                <a:solidFill>
                  <a:srgbClr val="FFFFFF"/>
                </a:solidFill>
                <a:latin typeface="Montserrat"/>
                <a:ea typeface="Montserrat"/>
                <a:cs typeface="Montserrat"/>
                <a:sym typeface="Montserrat"/>
              </a:rPr>
              <a:t>Zack Steck</a:t>
            </a:r>
            <a:endParaRPr>
              <a:solidFill>
                <a:srgbClr val="FFFFFF"/>
              </a:solidFill>
              <a:latin typeface="Montserrat"/>
              <a:ea typeface="Montserrat"/>
              <a:cs typeface="Montserrat"/>
              <a:sym typeface="Montserrat"/>
            </a:endParaRPr>
          </a:p>
          <a:p>
            <a:pPr marL="0" lvl="0" indent="0" algn="l" rtl="0">
              <a:spcBef>
                <a:spcPts val="0"/>
              </a:spcBef>
              <a:spcAft>
                <a:spcPts val="0"/>
              </a:spcAft>
              <a:buNone/>
            </a:pPr>
            <a:endParaRPr>
              <a:solidFill>
                <a:srgbClr val="FFFFFF"/>
              </a:solidFill>
              <a:latin typeface="Montserrat"/>
              <a:ea typeface="Montserrat"/>
              <a:cs typeface="Montserrat"/>
              <a:sym typeface="Montserrat"/>
            </a:endParaRPr>
          </a:p>
          <a:p>
            <a:pPr marL="0" lvl="0" indent="0" algn="l" rtl="0">
              <a:spcBef>
                <a:spcPts val="0"/>
              </a:spcBef>
              <a:spcAft>
                <a:spcPts val="0"/>
              </a:spcAft>
              <a:buNone/>
            </a:pPr>
            <a:r>
              <a:rPr lang="en">
                <a:solidFill>
                  <a:srgbClr val="FFFFFF"/>
                </a:solidFill>
                <a:latin typeface="Montserrat"/>
                <a:ea typeface="Montserrat"/>
                <a:cs typeface="Montserrat"/>
                <a:sym typeface="Montserrat"/>
              </a:rPr>
              <a:t>Advisor: Dr. Badri Vellambi</a:t>
            </a:r>
            <a:endParaRPr>
              <a:solidFill>
                <a:srgbClr val="FFFFFF"/>
              </a:solidFill>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a:t>
            </a:r>
            <a:endParaRPr/>
          </a:p>
        </p:txBody>
      </p:sp>
      <p:sp>
        <p:nvSpPr>
          <p:cNvPr id="141" name="Google Shape;141;p1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Create a free, open-source server monitoring application</a:t>
            </a:r>
            <a:endParaRPr/>
          </a:p>
          <a:p>
            <a:pPr marL="457200" lvl="0" indent="-311150" algn="l" rtl="0">
              <a:spcBef>
                <a:spcPts val="0"/>
              </a:spcBef>
              <a:spcAft>
                <a:spcPts val="0"/>
              </a:spcAft>
              <a:buSzPts val="1300"/>
              <a:buChar char="●"/>
            </a:pPr>
            <a:r>
              <a:rPr lang="en"/>
              <a:t>Fill a niche in the server monitoring industry for this open-source solution</a:t>
            </a:r>
            <a:endParaRPr/>
          </a:p>
          <a:p>
            <a:pPr marL="914400" lvl="1" indent="-298450" algn="l" rtl="0">
              <a:spcBef>
                <a:spcPts val="0"/>
              </a:spcBef>
              <a:spcAft>
                <a:spcPts val="0"/>
              </a:spcAft>
              <a:buSzPts val="1100"/>
              <a:buChar char="○"/>
            </a:pPr>
            <a:r>
              <a:rPr lang="en"/>
              <a:t>Current solutions are expensive to maintain</a:t>
            </a:r>
            <a:endParaRPr/>
          </a:p>
          <a:p>
            <a:pPr marL="457200" lvl="0" indent="-311150" algn="l" rtl="0">
              <a:spcBef>
                <a:spcPts val="0"/>
              </a:spcBef>
              <a:spcAft>
                <a:spcPts val="0"/>
              </a:spcAft>
              <a:buSzPts val="1300"/>
              <a:buChar char="●"/>
            </a:pPr>
            <a:r>
              <a:rPr lang="en"/>
              <a:t>Idea came from a co-op experience in 2018</a:t>
            </a:r>
            <a:endParaRPr/>
          </a:p>
          <a:p>
            <a:pPr marL="914400" lvl="1" indent="-298450" algn="l" rtl="0">
              <a:spcBef>
                <a:spcPts val="0"/>
              </a:spcBef>
              <a:spcAft>
                <a:spcPts val="0"/>
              </a:spcAft>
              <a:buSzPts val="1100"/>
              <a:buChar char="○"/>
            </a:pPr>
            <a:r>
              <a:rPr lang="en"/>
              <a:t>Company needed a server monitoring application for their project</a:t>
            </a:r>
            <a:endParaRPr/>
          </a:p>
          <a:p>
            <a:pPr marL="914400" lvl="1" indent="-298450" algn="l" rtl="0">
              <a:spcBef>
                <a:spcPts val="0"/>
              </a:spcBef>
              <a:spcAft>
                <a:spcPts val="0"/>
              </a:spcAft>
              <a:buSzPts val="1100"/>
              <a:buChar char="○"/>
            </a:pPr>
            <a:r>
              <a:rPr lang="en"/>
              <a:t>Underwhelmed by current solutions</a:t>
            </a:r>
            <a:endParaRPr/>
          </a:p>
        </p:txBody>
      </p:sp>
      <p:pic>
        <p:nvPicPr>
          <p:cNvPr id="3" name="Slide 2" descr="Slide 2">
            <a:hlinkClick r:id="" action="ppaction://media"/>
            <a:extLst>
              <a:ext uri="{FF2B5EF4-FFF2-40B4-BE49-F238E27FC236}">
                <a16:creationId xmlns:a16="http://schemas.microsoft.com/office/drawing/2014/main" id="{7A7CC75C-7F1A-DC4E-9D8E-8C1AEA9BE0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44000" y="215106"/>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50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Intellectual Merits</a:t>
            </a:r>
            <a:endParaRPr/>
          </a:p>
        </p:txBody>
      </p:sp>
      <p:sp>
        <p:nvSpPr>
          <p:cNvPr id="147" name="Google Shape;147;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dirty="0"/>
              <a:t>Open-source is an industry term that has existed since the late 1990s</a:t>
            </a:r>
            <a:endParaRPr dirty="0"/>
          </a:p>
          <a:p>
            <a:pPr marL="914400" lvl="1" indent="-298450" algn="l" rtl="0">
              <a:spcBef>
                <a:spcPts val="0"/>
              </a:spcBef>
              <a:spcAft>
                <a:spcPts val="0"/>
              </a:spcAft>
              <a:buSzPts val="1100"/>
              <a:buChar char="○"/>
            </a:pPr>
            <a:r>
              <a:rPr lang="en" dirty="0"/>
              <a:t>Created some of the world’s most popular software</a:t>
            </a:r>
            <a:endParaRPr dirty="0"/>
          </a:p>
          <a:p>
            <a:pPr marL="457200" lvl="0" indent="-311150" algn="l" rtl="0">
              <a:spcBef>
                <a:spcPts val="0"/>
              </a:spcBef>
              <a:spcAft>
                <a:spcPts val="0"/>
              </a:spcAft>
              <a:buSzPts val="1300"/>
              <a:buChar char="●"/>
            </a:pPr>
            <a:r>
              <a:rPr lang="en" dirty="0"/>
              <a:t>Based on the novel idea of anyone in the world contributing to the project</a:t>
            </a:r>
            <a:endParaRPr dirty="0"/>
          </a:p>
          <a:p>
            <a:pPr marL="914400" lvl="1" indent="-298450" algn="l" rtl="0">
              <a:spcBef>
                <a:spcPts val="0"/>
              </a:spcBef>
              <a:spcAft>
                <a:spcPts val="0"/>
              </a:spcAft>
              <a:buSzPts val="1100"/>
              <a:buChar char="○"/>
            </a:pPr>
            <a:r>
              <a:rPr lang="en" dirty="0"/>
              <a:t>Allows for some incredible collaboration towards a common goal</a:t>
            </a:r>
            <a:endParaRPr dirty="0"/>
          </a:p>
          <a:p>
            <a:pPr marL="914400" lvl="1" indent="-298450" algn="l" rtl="0">
              <a:spcBef>
                <a:spcPts val="0"/>
              </a:spcBef>
              <a:spcAft>
                <a:spcPts val="0"/>
              </a:spcAft>
              <a:buSzPts val="1100"/>
              <a:buChar char="○"/>
            </a:pPr>
            <a:r>
              <a:rPr lang="en" dirty="0"/>
              <a:t>Worked quite well in the past 30 years</a:t>
            </a:r>
            <a:endParaRPr dirty="0"/>
          </a:p>
          <a:p>
            <a:pPr marL="457200" lvl="0" indent="-311150" algn="l" rtl="0">
              <a:spcBef>
                <a:spcPts val="0"/>
              </a:spcBef>
              <a:spcAft>
                <a:spcPts val="0"/>
              </a:spcAft>
              <a:buSzPts val="1300"/>
              <a:buChar char="●"/>
            </a:pPr>
            <a:r>
              <a:rPr lang="en" dirty="0"/>
              <a:t>Making Heimdall open-source allows for an original contribution to the server monitoring industry, and is therefore a worthwhile venture</a:t>
            </a:r>
            <a:endParaRPr dirty="0"/>
          </a:p>
        </p:txBody>
      </p:sp>
      <p:pic>
        <p:nvPicPr>
          <p:cNvPr id="2" name="Slide 3" descr="Slide 3">
            <a:hlinkClick r:id="" action="ppaction://media"/>
            <a:extLst>
              <a:ext uri="{FF2B5EF4-FFF2-40B4-BE49-F238E27FC236}">
                <a16:creationId xmlns:a16="http://schemas.microsoft.com/office/drawing/2014/main" id="{D4D81CBD-4BBF-0644-A93D-9C6BFFAD64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44000" y="516481"/>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3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Broader Impacts</a:t>
            </a:r>
            <a:endParaRPr/>
          </a:p>
        </p:txBody>
      </p:sp>
      <p:sp>
        <p:nvSpPr>
          <p:cNvPr id="153" name="Google Shape;153;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Technology isn’t perfect</a:t>
            </a:r>
            <a:endParaRPr/>
          </a:p>
          <a:p>
            <a:pPr marL="457200" lvl="0" indent="-311150" algn="l" rtl="0">
              <a:spcBef>
                <a:spcPts val="0"/>
              </a:spcBef>
              <a:spcAft>
                <a:spcPts val="0"/>
              </a:spcAft>
              <a:buSzPts val="1300"/>
              <a:buChar char="●"/>
            </a:pPr>
            <a:r>
              <a:rPr lang="en"/>
              <a:t>As it reaches further and further across different industries, the potential impact of a system failure has risen exponentially</a:t>
            </a:r>
            <a:endParaRPr/>
          </a:p>
          <a:p>
            <a:pPr marL="914400" lvl="1" indent="-298450" algn="l" rtl="0">
              <a:spcBef>
                <a:spcPts val="0"/>
              </a:spcBef>
              <a:spcAft>
                <a:spcPts val="0"/>
              </a:spcAft>
              <a:buSzPts val="1100"/>
              <a:buChar char="○"/>
            </a:pPr>
            <a:r>
              <a:rPr lang="en"/>
              <a:t>Server crashes, power outages, unforeseen bugs in production code</a:t>
            </a:r>
            <a:endParaRPr/>
          </a:p>
          <a:p>
            <a:pPr marL="457200" lvl="0" indent="-311150" algn="l" rtl="0">
              <a:spcBef>
                <a:spcPts val="0"/>
              </a:spcBef>
              <a:spcAft>
                <a:spcPts val="0"/>
              </a:spcAft>
              <a:buSzPts val="1300"/>
              <a:buChar char="●"/>
            </a:pPr>
            <a:r>
              <a:rPr lang="en"/>
              <a:t>Using Heimdall allows companies to know immediately when a system goes down</a:t>
            </a:r>
            <a:endParaRPr/>
          </a:p>
          <a:p>
            <a:pPr marL="457200" lvl="0" indent="-311150" algn="l" rtl="0">
              <a:spcBef>
                <a:spcPts val="0"/>
              </a:spcBef>
              <a:spcAft>
                <a:spcPts val="0"/>
              </a:spcAft>
              <a:buSzPts val="1300"/>
              <a:buChar char="●"/>
            </a:pPr>
            <a:r>
              <a:rPr lang="en"/>
              <a:t>Real-time metrics allow insight into expected and unexpected server behavior on different fronts for clients to further analyze for business purposes.</a:t>
            </a:r>
            <a:endParaRPr/>
          </a:p>
        </p:txBody>
      </p:sp>
      <p:pic>
        <p:nvPicPr>
          <p:cNvPr id="2" name="Slide 4" descr="Slide 4">
            <a:hlinkClick r:id="" action="ppaction://media"/>
            <a:extLst>
              <a:ext uri="{FF2B5EF4-FFF2-40B4-BE49-F238E27FC236}">
                <a16:creationId xmlns:a16="http://schemas.microsoft.com/office/drawing/2014/main" id="{8F952482-1C72-FD41-8DDD-B4D03415464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44819" y="1243806"/>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5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Design Specifications</a:t>
            </a:r>
            <a:endParaRPr/>
          </a:p>
        </p:txBody>
      </p:sp>
      <p:sp>
        <p:nvSpPr>
          <p:cNvPr id="159" name="Google Shape;159;p17"/>
          <p:cNvSpPr txBox="1">
            <a:spLocks noGrp="1"/>
          </p:cNvSpPr>
          <p:nvPr>
            <p:ph type="body" idx="1"/>
          </p:nvPr>
        </p:nvSpPr>
        <p:spPr>
          <a:xfrm>
            <a:off x="1297500" y="1567550"/>
            <a:ext cx="7038900" cy="33429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Heimdall’s design consists of an agent-server relationship.  </a:t>
            </a:r>
            <a:endParaRPr/>
          </a:p>
          <a:p>
            <a:pPr marL="457200" lvl="0" indent="-311150" algn="l" rtl="0">
              <a:spcBef>
                <a:spcPts val="0"/>
              </a:spcBef>
              <a:spcAft>
                <a:spcPts val="0"/>
              </a:spcAft>
              <a:buSzPts val="1300"/>
              <a:buChar char="●"/>
            </a:pPr>
            <a:r>
              <a:rPr lang="en"/>
              <a:t>The agent, written in the Go, is installed on the end user’s desired server and proceeds to collect low-level server metrics to move via API to Heimdall’s central server.</a:t>
            </a:r>
            <a:endParaRPr/>
          </a:p>
          <a:p>
            <a:pPr marL="457200" lvl="0" indent="-311150" algn="l" rtl="0">
              <a:spcBef>
                <a:spcPts val="0"/>
              </a:spcBef>
              <a:spcAft>
                <a:spcPts val="0"/>
              </a:spcAft>
              <a:buSzPts val="1300"/>
              <a:buChar char="●"/>
            </a:pPr>
            <a:r>
              <a:rPr lang="en"/>
              <a:t>This external facing API will securely deliver data requests and interact with the database.  This backend database will be using PostgreSQL to store information sent via the agents to be fetched by the central server.  </a:t>
            </a:r>
            <a:endParaRPr/>
          </a:p>
          <a:p>
            <a:pPr marL="457200" lvl="0" indent="-311150" algn="l" rtl="0">
              <a:spcBef>
                <a:spcPts val="0"/>
              </a:spcBef>
              <a:spcAft>
                <a:spcPts val="0"/>
              </a:spcAft>
              <a:buSzPts val="1300"/>
              <a:buChar char="●"/>
            </a:pPr>
            <a:r>
              <a:rPr lang="en"/>
              <a:t>The central server will be tasked with serving  various files and assets to the web-based application  to display information to end users seeking their usage levels for each metric. </a:t>
            </a:r>
            <a:endParaRPr/>
          </a:p>
          <a:p>
            <a:pPr marL="457200" lvl="0" indent="-311150" algn="l" rtl="0">
              <a:spcBef>
                <a:spcPts val="0"/>
              </a:spcBef>
              <a:spcAft>
                <a:spcPts val="0"/>
              </a:spcAft>
              <a:buSzPts val="1300"/>
              <a:buChar char="●"/>
            </a:pPr>
            <a:r>
              <a:rPr lang="en"/>
              <a:t>The API and central server architecture will be built using Node.JS, whereas the web-based application will be built using AngularJS.  </a:t>
            </a:r>
            <a:endParaRPr/>
          </a:p>
          <a:p>
            <a:pPr marL="457200" lvl="0" indent="-311150" algn="l" rtl="0">
              <a:spcBef>
                <a:spcPts val="0"/>
              </a:spcBef>
              <a:spcAft>
                <a:spcPts val="0"/>
              </a:spcAft>
              <a:buSzPts val="1300"/>
              <a:buChar char="●"/>
            </a:pPr>
            <a:r>
              <a:rPr lang="en"/>
              <a:t>The end user interacts with the web application interface to obtain their sought after metrics</a:t>
            </a:r>
            <a:endParaRPr/>
          </a:p>
        </p:txBody>
      </p:sp>
      <p:pic>
        <p:nvPicPr>
          <p:cNvPr id="2" name="Slide 5" descr="Slide 5">
            <a:hlinkClick r:id="" action="ppaction://media"/>
            <a:extLst>
              <a:ext uri="{FF2B5EF4-FFF2-40B4-BE49-F238E27FC236}">
                <a16:creationId xmlns:a16="http://schemas.microsoft.com/office/drawing/2014/main" id="{9BBAFC8F-66D9-9E4F-90A1-0A54AA0C9C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44000" y="1215232"/>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65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Design Diagram</a:t>
            </a:r>
            <a:endParaRPr/>
          </a:p>
        </p:txBody>
      </p:sp>
      <p:pic>
        <p:nvPicPr>
          <p:cNvPr id="165" name="Google Shape;165;p18"/>
          <p:cNvPicPr preferRelativeResize="0"/>
          <p:nvPr/>
        </p:nvPicPr>
        <p:blipFill>
          <a:blip r:embed="rId5">
            <a:alphaModFix/>
          </a:blip>
          <a:stretch>
            <a:fillRect/>
          </a:stretch>
        </p:blipFill>
        <p:spPr>
          <a:xfrm>
            <a:off x="4906175" y="154700"/>
            <a:ext cx="3162700" cy="4834100"/>
          </a:xfrm>
          <a:prstGeom prst="rect">
            <a:avLst/>
          </a:prstGeom>
          <a:noFill/>
          <a:ln>
            <a:noFill/>
          </a:ln>
        </p:spPr>
      </p:pic>
      <p:pic>
        <p:nvPicPr>
          <p:cNvPr id="2" name="Slide 6" descr="Slide 6">
            <a:hlinkClick r:id="" action="ppaction://media"/>
            <a:extLst>
              <a:ext uri="{FF2B5EF4-FFF2-40B4-BE49-F238E27FC236}">
                <a16:creationId xmlns:a16="http://schemas.microsoft.com/office/drawing/2014/main" id="{7838F0AD-80C3-5241-90F7-68C270D0E3C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73406" y="17589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1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Technologies</a:t>
            </a:r>
            <a:endParaRPr/>
          </a:p>
        </p:txBody>
      </p:sp>
      <p:sp>
        <p:nvSpPr>
          <p:cNvPr id="171" name="Google Shape;171;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The entire HTTP request architecture is serviced by servers running Node.JS</a:t>
            </a:r>
            <a:endParaRPr/>
          </a:p>
          <a:p>
            <a:pPr marL="914400" lvl="1" indent="-298450" algn="l" rtl="0">
              <a:spcBef>
                <a:spcPts val="0"/>
              </a:spcBef>
              <a:spcAft>
                <a:spcPts val="0"/>
              </a:spcAft>
              <a:buSzPts val="1100"/>
              <a:buChar char="○"/>
            </a:pPr>
            <a:r>
              <a:rPr lang="en"/>
              <a:t>The front-end is served by a Express.js framework</a:t>
            </a:r>
            <a:endParaRPr/>
          </a:p>
          <a:p>
            <a:pPr marL="914400" lvl="1" indent="-298450" algn="l" rtl="0">
              <a:spcBef>
                <a:spcPts val="0"/>
              </a:spcBef>
              <a:spcAft>
                <a:spcPts val="0"/>
              </a:spcAft>
              <a:buSzPts val="1100"/>
              <a:buChar char="○"/>
            </a:pPr>
            <a:r>
              <a:rPr lang="en"/>
              <a:t>The back-end HTTP routes are also written in Nodejs</a:t>
            </a:r>
            <a:endParaRPr/>
          </a:p>
          <a:p>
            <a:pPr marL="457200" lvl="0" indent="-311150" algn="l" rtl="0">
              <a:spcBef>
                <a:spcPts val="0"/>
              </a:spcBef>
              <a:spcAft>
                <a:spcPts val="0"/>
              </a:spcAft>
              <a:buSzPts val="1300"/>
              <a:buChar char="●"/>
            </a:pPr>
            <a:r>
              <a:rPr lang="en"/>
              <a:t>The front-end of the application was written in AngularJS</a:t>
            </a:r>
            <a:endParaRPr/>
          </a:p>
          <a:p>
            <a:pPr marL="914400" lvl="1" indent="-298450" algn="l" rtl="0">
              <a:spcBef>
                <a:spcPts val="0"/>
              </a:spcBef>
              <a:spcAft>
                <a:spcPts val="0"/>
              </a:spcAft>
              <a:buSzPts val="1100"/>
              <a:buChar char="○"/>
            </a:pPr>
            <a:r>
              <a:rPr lang="en"/>
              <a:t>The front-end functions as a multi-page application, with the application view being rendered from the server on each switch.</a:t>
            </a:r>
            <a:endParaRPr/>
          </a:p>
          <a:p>
            <a:pPr marL="457200" lvl="0" indent="-311150" algn="l" rtl="0">
              <a:spcBef>
                <a:spcPts val="0"/>
              </a:spcBef>
              <a:spcAft>
                <a:spcPts val="0"/>
              </a:spcAft>
              <a:buSzPts val="1300"/>
              <a:buChar char="●"/>
            </a:pPr>
            <a:r>
              <a:rPr lang="en"/>
              <a:t>The agents which monitors the server were written in Golang</a:t>
            </a:r>
            <a:endParaRPr/>
          </a:p>
          <a:p>
            <a:pPr marL="914400" lvl="1" indent="-298450" algn="l" rtl="0">
              <a:spcBef>
                <a:spcPts val="0"/>
              </a:spcBef>
              <a:spcAft>
                <a:spcPts val="0"/>
              </a:spcAft>
              <a:buSzPts val="1100"/>
              <a:buChar char="○"/>
            </a:pPr>
            <a:r>
              <a:rPr lang="en"/>
              <a:t>The agents run OS specific commands to get the metrics out and then send HTTP requests to the back-end</a:t>
            </a:r>
            <a:endParaRPr/>
          </a:p>
        </p:txBody>
      </p:sp>
      <p:pic>
        <p:nvPicPr>
          <p:cNvPr id="2" name="Slide 7" descr="Slide 7">
            <a:hlinkClick r:id="" action="ppaction://media"/>
            <a:extLst>
              <a:ext uri="{FF2B5EF4-FFF2-40B4-BE49-F238E27FC236}">
                <a16:creationId xmlns:a16="http://schemas.microsoft.com/office/drawing/2014/main" id="{FAC01C8D-05FE-DF40-8C23-BDB068A301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87681" y="11611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8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a:t>
            </a:r>
            <a:endParaRPr/>
          </a:p>
        </p:txBody>
      </p:sp>
      <p:sp>
        <p:nvSpPr>
          <p:cNvPr id="177" name="Google Shape;177;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Completed functional server agent that is sending the specified metrics via HTTP requests</a:t>
            </a:r>
            <a:endParaRPr/>
          </a:p>
          <a:p>
            <a:pPr marL="457200" lvl="0" indent="-311150" algn="l" rtl="0">
              <a:spcBef>
                <a:spcPts val="0"/>
              </a:spcBef>
              <a:spcAft>
                <a:spcPts val="0"/>
              </a:spcAft>
              <a:buSzPts val="1300"/>
              <a:buChar char="●"/>
            </a:pPr>
            <a:r>
              <a:rPr lang="en"/>
              <a:t>Web-app is functional with core metrics visualizations and agent management</a:t>
            </a:r>
            <a:endParaRPr/>
          </a:p>
          <a:p>
            <a:pPr marL="457200" lvl="0" indent="-311150" algn="l" rtl="0">
              <a:spcBef>
                <a:spcPts val="0"/>
              </a:spcBef>
              <a:spcAft>
                <a:spcPts val="0"/>
              </a:spcAft>
              <a:buSzPts val="1300"/>
              <a:buChar char="●"/>
            </a:pPr>
            <a:r>
              <a:rPr lang="en"/>
              <a:t>Multiple platform compatibility for the agent software</a:t>
            </a:r>
            <a:endParaRPr/>
          </a:p>
          <a:p>
            <a:pPr marL="457200" lvl="0" indent="-311150" algn="l" rtl="0">
              <a:spcBef>
                <a:spcPts val="0"/>
              </a:spcBef>
              <a:spcAft>
                <a:spcPts val="0"/>
              </a:spcAft>
              <a:buSzPts val="1300"/>
              <a:buChar char="●"/>
            </a:pPr>
            <a:r>
              <a:rPr lang="en"/>
              <a:t>Ability to switch between multiple registered agents along with selecting specific time frames and network adaptors to view respective metrics.</a:t>
            </a:r>
            <a:endParaRPr/>
          </a:p>
        </p:txBody>
      </p:sp>
      <p:pic>
        <p:nvPicPr>
          <p:cNvPr id="2" name="Slide 8" descr="Slide 8">
            <a:hlinkClick r:id="" action="ppaction://media"/>
            <a:extLst>
              <a:ext uri="{FF2B5EF4-FFF2-40B4-BE49-F238E27FC236}">
                <a16:creationId xmlns:a16="http://schemas.microsoft.com/office/drawing/2014/main" id="{9FFBE563-4DE5-6B48-AB23-7ADCC3CEFE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37687" y="13652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8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a:t>Demo</a:t>
            </a:r>
            <a:endParaRPr sz="4800"/>
          </a:p>
        </p:txBody>
      </p:sp>
      <p:pic>
        <p:nvPicPr>
          <p:cNvPr id="2" name="Slide 9" descr="Slide 9">
            <a:hlinkClick r:id="" action="ppaction://media"/>
            <a:extLst>
              <a:ext uri="{FF2B5EF4-FFF2-40B4-BE49-F238E27FC236}">
                <a16:creationId xmlns:a16="http://schemas.microsoft.com/office/drawing/2014/main" id="{4C9316AA-E560-B746-99B2-35FFA91DFC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44000" y="1622425"/>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5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503</Words>
  <Application>Microsoft Macintosh PowerPoint</Application>
  <PresentationFormat>On-screen Show (16:9)</PresentationFormat>
  <Paragraphs>49</Paragraphs>
  <Slides>9</Slides>
  <Notes>9</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Lato</vt:lpstr>
      <vt:lpstr>Montserrat</vt:lpstr>
      <vt:lpstr>Focus</vt:lpstr>
      <vt:lpstr>Heimdall Spring Presentation</vt:lpstr>
      <vt:lpstr>Goals</vt:lpstr>
      <vt:lpstr>Intellectual Merits</vt:lpstr>
      <vt:lpstr>Broader Impacts</vt:lpstr>
      <vt:lpstr>Design Specifications</vt:lpstr>
      <vt:lpstr>Design Diagram</vt:lpstr>
      <vt:lpstr>Technologies</vt:lpstr>
      <vt:lpstr>Results</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Heimdall Spring Presentation</dc:title>
  <cp:lastModifiedBy>Keenan, Michael (keenanmj)</cp:lastModifiedBy>
  <cp:revision>12</cp:revision>
  <dcterms:modified xsi:type="dcterms:W3CDTF">2020-04-18T17:37:45Z</dcterms:modified>
</cp:coreProperties>
</file>